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Franklin Gothic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Alfa Slab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g8HnagQrJynfqn7cV1DZwC8gzN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6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ranklinGothic-bold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e47d78db3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3e47d78db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0222ee67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0222ee6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31db048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3631db04846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31db0484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69" name="Google Shape;269;g3631db04846_4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0222ee67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76" name="Google Shape;276;g370222ee674_3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0222ee67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82" name="Google Shape;282;g370222ee674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0222ee674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88" name="Google Shape;288;g370222ee674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0222ee67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294" name="Google Shape;294;g370222ee674_3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0222ee674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300" name="Google Shape;300;g370222ee674_3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9996768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Kevin</a:t>
            </a:r>
            <a:endParaRPr/>
          </a:p>
        </p:txBody>
      </p:sp>
      <p:sp>
        <p:nvSpPr>
          <p:cNvPr id="306" name="Google Shape;306;g369996768f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31db0484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31db04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31db0484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31db048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31db0484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631db04846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31db04846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31db0484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31db0484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31db048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8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28"/>
          <p:cNvSpPr txBox="1"/>
          <p:nvPr>
            <p:ph idx="1" type="subTitle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3" name="Google Shape;13;p28"/>
          <p:cNvSpPr/>
          <p:nvPr/>
        </p:nvSpPr>
        <p:spPr>
          <a:xfrm>
            <a:off x="1721214" y="5739387"/>
            <a:ext cx="5361631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/>
          <p:nvPr/>
        </p:nvSpPr>
        <p:spPr>
          <a:xfrm flipH="1" rot="10800000">
            <a:off x="1" y="3086"/>
            <a:ext cx="646784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3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2" y="10"/>
            <a:ext cx="6281423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37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666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8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9" name="Google Shape;69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9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39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39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0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3" name="Google Shape;83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p40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 txBox="1"/>
          <p:nvPr>
            <p:ph idx="1" type="body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8" name="Google Shape;8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1"/>
          <p:cNvSpPr txBox="1"/>
          <p:nvPr>
            <p:ph idx="2" type="body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90" name="Google Shape;90;p41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1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1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41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2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2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2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42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3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Título y objetos 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4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4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44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4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5"/>
          <p:cNvSpPr txBox="1"/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6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9"/>
          <p:cNvSpPr txBox="1"/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7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8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2" name="Google Shape;12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eño personalizado">
  <p:cSld name="8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9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9"/>
          <p:cNvSpPr txBox="1"/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49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0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0"/>
          <p:cNvSpPr txBox="1"/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0"/>
          <p:cNvSpPr txBox="1"/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31"/>
          <p:cNvSpPr/>
          <p:nvPr/>
        </p:nvSpPr>
        <p:spPr>
          <a:xfrm>
            <a:off x="-3851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1"/>
          <p:cNvSpPr/>
          <p:nvPr/>
        </p:nvSpPr>
        <p:spPr>
          <a:xfrm>
            <a:off x="10272195" y="6186691"/>
            <a:ext cx="955797" cy="309977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1"/>
          <p:cNvSpPr/>
          <p:nvPr/>
        </p:nvSpPr>
        <p:spPr>
          <a:xfrm>
            <a:off x="11294124" y="6212763"/>
            <a:ext cx="229515" cy="284948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1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28" name="Google Shape;28;p31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" name="Google Shape;29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/>
          <p:nvPr/>
        </p:nvSpPr>
        <p:spPr>
          <a:xfrm>
            <a:off x="441023" y="6186691"/>
            <a:ext cx="955797" cy="309977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2"/>
          <p:cNvSpPr/>
          <p:nvPr/>
        </p:nvSpPr>
        <p:spPr>
          <a:xfrm>
            <a:off x="1462952" y="6212763"/>
            <a:ext cx="229515" cy="284948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2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4" name="Google Shape;34;p32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2"/>
          <p:cNvSpPr/>
          <p:nvPr/>
        </p:nvSpPr>
        <p:spPr>
          <a:xfrm>
            <a:off x="10819315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b="1" sz="2183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3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/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35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48" name="Google Shape;48;p35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49" name="Google Shape;49;p35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" name="Google Shape;50;p35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6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3" name="Google Shape;53;p36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54" name="Google Shape;54;p36"/>
            <p:cNvPicPr preferRelativeResize="0"/>
            <p:nvPr/>
          </p:nvPicPr>
          <p:blipFill rotWithShape="1">
            <a:blip r:embed="rId2">
              <a:alphaModFix/>
            </a:blip>
            <a:srcRect b="0" l="0" r="16347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5" name="Google Shape;55;p36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666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56" name="Google Shape;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2" type="sldNum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27"/>
          <p:cNvSpPr txBox="1"/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vicrdriguez/ProyectoAduana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901300" y="4104227"/>
            <a:ext cx="4112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5000"/>
              <a:t>Ingeniería de Software</a:t>
            </a:r>
            <a:endParaRPr b="1" sz="5000"/>
          </a:p>
        </p:txBody>
      </p:sp>
      <p:sp>
        <p:nvSpPr>
          <p:cNvPr id="138" name="Google Shape;138;p1"/>
          <p:cNvSpPr/>
          <p:nvPr>
            <p:ph idx="1" type="subTitle"/>
          </p:nvPr>
        </p:nvSpPr>
        <p:spPr>
          <a:xfrm>
            <a:off x="1315862" y="5753502"/>
            <a:ext cx="5283600" cy="58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3800"/>
              <a:t>RQY1102</a:t>
            </a:r>
            <a:endParaRPr b="1" sz="3800"/>
          </a:p>
        </p:txBody>
      </p:sp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>
            <p:ph idx="4294967295" type="title"/>
          </p:nvPr>
        </p:nvSpPr>
        <p:spPr>
          <a:xfrm>
            <a:off x="1598675" y="436150"/>
            <a:ext cx="60717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Herramienta de prototipado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0" y="2014275"/>
            <a:ext cx="4748601" cy="29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5352525" y="2020563"/>
            <a:ext cx="6696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Utilizamos Figma por su enfoque colaborativo, diseño responsivo y simulación realista de interfaces, lo que permitió representar un flujo de navegación funcional y centrado en el usuario.</a:t>
            </a:r>
            <a:endParaRPr b="0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>
            <p:ph type="title"/>
          </p:nvPr>
        </p:nvSpPr>
        <p:spPr>
          <a:xfrm>
            <a:off x="4806300" y="5168025"/>
            <a:ext cx="5139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Requisitos del Software</a:t>
            </a:r>
            <a:endParaRPr sz="4000"/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81075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/>
        </p:nvSpPr>
        <p:spPr>
          <a:xfrm>
            <a:off x="-128825" y="309125"/>
            <a:ext cx="54525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Requisitos Funcionales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049" y="1767229"/>
            <a:ext cx="5017875" cy="31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438700" y="1327839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R1. Lectura automatizada de documentos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438700" y="1720963"/>
            <a:ext cx="588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R2.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Generación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 registros para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documentación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438700" y="212173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R3.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Interconexión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sistema aduanero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438700" y="255283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R4. Gestion de vehiculos y pasajeros en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tránsito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438700" y="2915063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R5. Control de acceso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438700" y="370838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R7.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Automatización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 procesos SAG Y PDI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438700" y="418538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R8.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Generación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 Informes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estadísticos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438700" y="458188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R9.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Generación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informes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en Excel y PDF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438700" y="5053288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R10.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Auditoría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y trazabilidad de operaciones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438700" y="3308663"/>
            <a:ext cx="588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R6.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Reducción de tiempos de espera de pasajeros 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/>
          <p:nvPr>
            <p:ph idx="4294967295" type="title"/>
          </p:nvPr>
        </p:nvSpPr>
        <p:spPr>
          <a:xfrm>
            <a:off x="4661125" y="384300"/>
            <a:ext cx="6277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lt1"/>
                </a:solidFill>
              </a:rPr>
              <a:t>Requisitos no Funcionales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75" y="2048000"/>
            <a:ext cx="400427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"/>
          <p:cNvSpPr txBox="1"/>
          <p:nvPr/>
        </p:nvSpPr>
        <p:spPr>
          <a:xfrm>
            <a:off x="5317600" y="1637425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R1. Seguridad del sistema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5317600" y="2030675"/>
            <a:ext cx="588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R2. Usabilidad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5317600" y="243145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R3. Rendimiento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5317600" y="286255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R4. Escalabilidad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5317600" y="3224775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R5. Disponibilidad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5317600" y="401810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R7. Compatibilidad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5317600" y="449510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R8. Portabilidad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5317600" y="489160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R9. Conformidad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5317600" y="5363000"/>
            <a:ext cx="53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R10. </a:t>
            </a: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Estética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8" name="Google Shape;238;p5"/>
          <p:cNvSpPr txBox="1"/>
          <p:nvPr/>
        </p:nvSpPr>
        <p:spPr>
          <a:xfrm>
            <a:off x="5317600" y="3618375"/>
            <a:ext cx="588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R6. Mantenibilidad</a:t>
            </a:r>
            <a:endParaRPr sz="19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47d78db3_2_5"/>
          <p:cNvSpPr txBox="1"/>
          <p:nvPr>
            <p:ph idx="1" type="body"/>
          </p:nvPr>
        </p:nvSpPr>
        <p:spPr>
          <a:xfrm>
            <a:off x="441023" y="458109"/>
            <a:ext cx="10183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de calidad aplicado (ISO/IEC 25000) </a:t>
            </a:r>
            <a:endParaRPr sz="3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Google Shape;244;g33e47d78db3_2_5"/>
          <p:cNvSpPr txBox="1"/>
          <p:nvPr/>
        </p:nvSpPr>
        <p:spPr>
          <a:xfrm>
            <a:off x="131875" y="1319475"/>
            <a:ext cx="89601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Normas aplicadas:</a:t>
            </a:r>
            <a:endParaRPr b="1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Franklin Gothic"/>
              <a:buChar char="●"/>
            </a:pPr>
            <a:r>
              <a:rPr b="0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ISO 25000 </a:t>
            </a: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Gestión</a:t>
            </a:r>
            <a:r>
              <a:rPr b="0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 calidad : se generó un plan de pruebas con casos, datos y resultados registrados. </a:t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Franklin Gothic"/>
              <a:buChar char="●"/>
            </a:pPr>
            <a:r>
              <a:t/>
            </a:r>
            <a:endParaRPr sz="21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ISO 25010 Modelo de calidad</a:t>
            </a:r>
            <a:endParaRPr sz="21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 validaron atributos como funcionalidad, eficiencia y usabilidad.</a:t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Resultados esperados:</a:t>
            </a:r>
            <a:endParaRPr b="1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Satisfacción del usuario al reducir errores.</a:t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ES" sz="21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Flujo claro y sin cuellos de botella en el uso del sistema.</a:t>
            </a:r>
            <a:endParaRPr b="0" i="0" sz="21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45" name="Google Shape;245;g33e47d78db3_2_5" title="SO-IEC-25010-Software-Quality-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376" y="3801225"/>
            <a:ext cx="4162325" cy="29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0222ee674_0_1"/>
          <p:cNvSpPr txBox="1"/>
          <p:nvPr>
            <p:ph idx="1" type="body"/>
          </p:nvPr>
        </p:nvSpPr>
        <p:spPr>
          <a:xfrm>
            <a:off x="441023" y="458109"/>
            <a:ext cx="10183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Prototipo</a:t>
            </a:r>
            <a:endParaRPr sz="3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1" name="Google Shape;251;g370222ee67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50" y="525075"/>
            <a:ext cx="5376176" cy="33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70222ee67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250" y="1093250"/>
            <a:ext cx="4453400" cy="26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70222ee674_0_1" title="Captura de pantalla 2025-07-15 1447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1" y="4122225"/>
            <a:ext cx="5256427" cy="23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Control de versiones y cambios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59" name="Google Shape;259;p11"/>
          <p:cNvSpPr txBox="1"/>
          <p:nvPr/>
        </p:nvSpPr>
        <p:spPr>
          <a:xfrm>
            <a:off x="224275" y="1858950"/>
            <a:ext cx="563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Técnica usada:</a:t>
            </a:r>
            <a:endParaRPr b="1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Planilla de control de cambios que registró: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nklin Gothic"/>
              <a:buChar char="●"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Fechas de edición.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nklin Gothic"/>
              <a:buChar char="●"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Versión.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nklin Gothic"/>
              <a:buChar char="●"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Tipo de modificación (contenido, flujo, corrección).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nklin Gothic"/>
              <a:buChar char="●"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Responsable.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nklin Gothic"/>
              <a:buChar char="●"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Ejemplo de cambio realizado: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 reubica el botón “Subir Documentos” en la página principal tras test de usuario que mostró confusión en la ubicación original.</a:t>
            </a:r>
            <a:endParaRPr b="0" i="0" sz="16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0" y="1338458"/>
            <a:ext cx="6028925" cy="449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31db04846_4_0"/>
          <p:cNvSpPr txBox="1"/>
          <p:nvPr>
            <p:ph type="title"/>
          </p:nvPr>
        </p:nvSpPr>
        <p:spPr>
          <a:xfrm>
            <a:off x="4806300" y="5168025"/>
            <a:ext cx="5139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Modelo 4 + 1</a:t>
            </a:r>
            <a:endParaRPr sz="4000"/>
          </a:p>
        </p:txBody>
      </p:sp>
      <p:pic>
        <p:nvPicPr>
          <p:cNvPr id="266" name="Google Shape;266;g3631db04846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81075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31db04846_4_10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2" name="Google Shape;272;g3631db04846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400"/>
            <a:ext cx="7528550" cy="59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631db04846_4_10"/>
          <p:cNvSpPr txBox="1"/>
          <p:nvPr/>
        </p:nvSpPr>
        <p:spPr>
          <a:xfrm>
            <a:off x="8026375" y="8610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Franklin Gothic"/>
              <a:buChar char="●"/>
            </a:pP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 llama 4+1 porque tiene </a:t>
            </a:r>
            <a:r>
              <a:rPr b="1"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cuatro vistas principales</a:t>
            </a: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, más </a:t>
            </a:r>
            <a:r>
              <a:rPr b="1"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una adicional</a:t>
            </a: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que integra todas las anteriores mediante </a:t>
            </a:r>
            <a:r>
              <a:rPr i="1"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casos de uso</a:t>
            </a:r>
            <a:r>
              <a:rPr lang="es-ES" sz="2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. </a:t>
            </a:r>
            <a:endParaRPr sz="21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0222ee674_3_30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9" name="Google Shape;279;g370222ee674_3_30" title="Diagrama de Clases - Vista logic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875" y="929925"/>
            <a:ext cx="6642575" cy="55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idx="4294967295" type="sldNum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5" name="Google Shape;145;p2"/>
          <p:cNvSpPr txBox="1"/>
          <p:nvPr>
            <p:ph idx="4294967295" type="body"/>
          </p:nvPr>
        </p:nvSpPr>
        <p:spPr>
          <a:xfrm>
            <a:off x="340725" y="2325200"/>
            <a:ext cx="60960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Sección: </a:t>
            </a: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010D</a:t>
            </a:r>
            <a:b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Grupo Nº: </a:t>
            </a: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b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Integrantes: </a:t>
            </a: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Catalina Castillo Marín</a:t>
            </a:r>
            <a:endParaRPr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Kevin Fuenzalida Martínez</a:t>
            </a:r>
            <a:endParaRPr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   Steven Larraguibel Tapia</a:t>
            </a:r>
            <a:endParaRPr sz="3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Vicente Rodriguez Espinoza</a:t>
            </a:r>
            <a:endParaRPr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ES" sz="2500">
                <a:solidFill>
                  <a:schemeClr val="lt1"/>
                </a:solidFill>
              </a:rPr>
              <a:t>Nombre Profesor: </a:t>
            </a:r>
            <a:r>
              <a:rPr lang="es-ES" sz="2500">
                <a:solidFill>
                  <a:schemeClr val="lt1"/>
                </a:solidFill>
              </a:rPr>
              <a:t>Mauricio Figueroa  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p2" title="ac32c82e-e8ee-4deb-bab6-3959635749a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1625" y="1925300"/>
            <a:ext cx="2057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 txBox="1"/>
          <p:nvPr/>
        </p:nvSpPr>
        <p:spPr>
          <a:xfrm>
            <a:off x="1931375" y="319175"/>
            <a:ext cx="4783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Presentación </a:t>
            </a: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Examen</a:t>
            </a:r>
            <a:endParaRPr b="1" i="0" sz="4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0222ee674_3_12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5" name="Google Shape;285;g370222ee674_3_12" title="Diagrama de actividad -Vista proce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800" y="152400"/>
            <a:ext cx="304837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0222ee674_3_4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1" name="Google Shape;291;g370222ee674_3_4" title="Diagrama de casos de uso -Vista de Escenar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675" y="858477"/>
            <a:ext cx="6258149" cy="540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0222ee674_3_24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7" name="Google Shape;297;g370222ee674_3_24" title="Diagrama de Componentes - Vista de componen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0" y="690675"/>
            <a:ext cx="7548801" cy="600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0222ee674_3_18"/>
          <p:cNvSpPr txBox="1"/>
          <p:nvPr/>
        </p:nvSpPr>
        <p:spPr>
          <a:xfrm>
            <a:off x="1465900" y="0"/>
            <a:ext cx="28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</a:t>
            </a:r>
            <a:endParaRPr sz="4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3" name="Google Shape;303;g370222ee674_3_18" title="Diagrama de Despliege -Vista Fisic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50" y="803675"/>
            <a:ext cx="6366524" cy="59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9996768f6_1_0"/>
          <p:cNvSpPr txBox="1"/>
          <p:nvPr>
            <p:ph type="title"/>
          </p:nvPr>
        </p:nvSpPr>
        <p:spPr>
          <a:xfrm>
            <a:off x="1662851" y="443481"/>
            <a:ext cx="10302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Prototipo y Repositorio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309" name="Google Shape;309;g369996768f6_1_0"/>
          <p:cNvSpPr txBox="1"/>
          <p:nvPr/>
        </p:nvSpPr>
        <p:spPr>
          <a:xfrm>
            <a:off x="598675" y="2316475"/>
            <a:ext cx="43392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E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Prototipo: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ES" sz="2500" u="none" cap="none" strike="noStrike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https://www.figma.com/proto/Juvis0bC1hhKsg7I7wce5G/Ev.-3?node-id=0-1&amp;t=12oMm943vzaRUjEq-1</a:t>
            </a:r>
            <a:endParaRPr b="1" i="0" sz="2500" u="none" cap="none" strike="noStrik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10" name="Google Shape;310;g369996768f6_1_0"/>
          <p:cNvSpPr txBox="1"/>
          <p:nvPr/>
        </p:nvSpPr>
        <p:spPr>
          <a:xfrm>
            <a:off x="6441425" y="2316475"/>
            <a:ext cx="4511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E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ES" sz="2500" u="sng" cap="none" strike="noStrike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https://github.com/vicrdriguez/ProyectoAduana</a:t>
            </a:r>
            <a:endParaRPr b="1" i="0" sz="2500" u="none" cap="none" strike="noStrik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11" name="Google Shape;311;g369996768f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5973" y="1979638"/>
            <a:ext cx="834226" cy="125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69996768f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4078" y="2009576"/>
            <a:ext cx="2117023" cy="11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Conclusiones</a:t>
            </a:r>
            <a:endParaRPr sz="4000"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81075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/>
        </p:nvSpPr>
        <p:spPr>
          <a:xfrm>
            <a:off x="5017375" y="414925"/>
            <a:ext cx="579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Cierre y conclusiones</a:t>
            </a:r>
            <a:endParaRPr b="0" i="0" sz="3000" u="none" cap="none" strike="noStrike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385500" y="1742125"/>
            <a:ext cx="11421000" cy="22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</a:pPr>
            <a:r>
              <a:rPr b="0" i="1" lang="es-E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El prototipo demuestra una solución viable y escalable para modernizar trámites aduaneros.</a:t>
            </a:r>
            <a:endParaRPr b="0" i="1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</a:pPr>
            <a:r>
              <a:rPr b="0" i="1" lang="es-E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 trabajó cumpliendo normas de calidad y buenas prácticas de la ingeniería de software.</a:t>
            </a:r>
            <a:endParaRPr b="0" i="1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</a:pPr>
            <a:r>
              <a:rPr b="0" i="1" lang="es-E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El uso de Figma y pruebas según ISO 25000 permitió garantizar funcionalidad, seguridad y usabilidad desde etapas tempranas.</a:t>
            </a:r>
            <a:endParaRPr b="0" i="1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/>
        </p:nvSpPr>
        <p:spPr>
          <a:xfrm>
            <a:off x="2782000" y="2674225"/>
            <a:ext cx="55665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4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Estrategia de gestión del proyecto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81075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1729775" y="373100"/>
            <a:ext cx="27507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Contexto</a:t>
            </a:r>
            <a:endParaRPr b="1" i="0" sz="4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9" name="Google Shape;159;p4" title="172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1758225"/>
            <a:ext cx="4734676" cy="37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5064875" y="1539400"/>
            <a:ext cx="6696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Servicio Nacional de Aduanas de Chile enfrenta problemas de largas esperas en pasos fronterizos, debido a infraestructura insuficiente, trámites burocráticos y falta de integración de sistemas con países vecinos.</a:t>
            </a:r>
            <a:endParaRPr b="0" i="0" sz="3000" u="none" cap="none" strike="noStrike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31db04846_0_0"/>
          <p:cNvSpPr txBox="1"/>
          <p:nvPr>
            <p:ph type="title"/>
          </p:nvPr>
        </p:nvSpPr>
        <p:spPr>
          <a:xfrm>
            <a:off x="1791175" y="465675"/>
            <a:ext cx="76560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4000">
                <a:solidFill>
                  <a:schemeClr val="lt1"/>
                </a:solidFill>
              </a:rPr>
              <a:t>Etapas</a:t>
            </a:r>
            <a:r>
              <a:rPr b="1" lang="es-ES" sz="4000">
                <a:solidFill>
                  <a:schemeClr val="lt1"/>
                </a:solidFill>
              </a:rPr>
              <a:t> del ciclo de vida del Software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66" name="Google Shape;166;g3631db04846_0_0"/>
          <p:cNvSpPr txBox="1"/>
          <p:nvPr/>
        </p:nvSpPr>
        <p:spPr>
          <a:xfrm>
            <a:off x="904875" y="2228400"/>
            <a:ext cx="9296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Char char="●"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Análisis de requerimientos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Char char="●"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Diseño del sistema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Char char="●"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Desarrollo y Testing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Char char="●"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Implementación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Char char="●"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Mantención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67" name="Google Shape;167;g3631db048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128" y="1563250"/>
            <a:ext cx="5842675" cy="33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31db04846_0_14"/>
          <p:cNvSpPr txBox="1"/>
          <p:nvPr>
            <p:ph type="title"/>
          </p:nvPr>
        </p:nvSpPr>
        <p:spPr>
          <a:xfrm>
            <a:off x="1500025" y="347050"/>
            <a:ext cx="9338100" cy="24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</a:rPr>
              <a:t>Solución del Software</a:t>
            </a:r>
            <a:endParaRPr b="1" sz="40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73" name="Google Shape;173;g3631db04846_0_14"/>
          <p:cNvSpPr txBox="1"/>
          <p:nvPr/>
        </p:nvSpPr>
        <p:spPr>
          <a:xfrm>
            <a:off x="609650" y="1747225"/>
            <a:ext cx="65925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 propone un sistema que automatiza procesos clave para agilizar la gestión documental, mejorar la integración con Aduanas extranjeras y reducir tiempos de espera. 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La solución incorpora herramientas digitales que fortalecen el control y trazabilidad de las operaciones, aportando eficiencia, reducción de errores y mayor valor al negocio del cliente-usuario.</a:t>
            </a:r>
            <a:endParaRPr sz="24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74" name="Google Shape;174;g3631db0484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150" y="1506824"/>
            <a:ext cx="3849625" cy="4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31db04846_4_5"/>
          <p:cNvSpPr txBox="1"/>
          <p:nvPr>
            <p:ph type="title"/>
          </p:nvPr>
        </p:nvSpPr>
        <p:spPr>
          <a:xfrm>
            <a:off x="4806300" y="5168025"/>
            <a:ext cx="5139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Carta Gantt</a:t>
            </a:r>
            <a:endParaRPr sz="4000"/>
          </a:p>
        </p:txBody>
      </p:sp>
      <p:pic>
        <p:nvPicPr>
          <p:cNvPr id="180" name="Google Shape;180;g3631db04846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81075"/>
            <a:ext cx="221524" cy="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31db04846_2_5"/>
          <p:cNvSpPr txBox="1"/>
          <p:nvPr>
            <p:ph type="title"/>
          </p:nvPr>
        </p:nvSpPr>
        <p:spPr>
          <a:xfrm>
            <a:off x="1500025" y="347050"/>
            <a:ext cx="9338100" cy="24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</a:rPr>
              <a:t>Carta Gantt</a:t>
            </a:r>
            <a:endParaRPr b="1" sz="40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186" name="Google Shape;186;g3631db04846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50" y="1316050"/>
            <a:ext cx="8644576" cy="48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31db04846_0_25"/>
          <p:cNvSpPr txBox="1"/>
          <p:nvPr>
            <p:ph type="title"/>
          </p:nvPr>
        </p:nvSpPr>
        <p:spPr>
          <a:xfrm>
            <a:off x="1434600" y="283100"/>
            <a:ext cx="1094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</a:rPr>
              <a:t> Acciones y Mejoras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192" name="Google Shape;192;g3631db0484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100" y="2560150"/>
            <a:ext cx="3848313" cy="30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631db04846_0_25"/>
          <p:cNvSpPr txBox="1"/>
          <p:nvPr/>
        </p:nvSpPr>
        <p:spPr>
          <a:xfrm>
            <a:off x="770950" y="1285575"/>
            <a:ext cx="67461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Aplicación de pruebas bajo norma ISO/IEC 25000 para validar funcionalidad, usabilidad y eficiencia.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Control de versiones y cambios documentado para mantener trazabilidad.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Simulación de carga para asegurar el rendimiento bajo alta demanda.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Validación de accesibilidad y compatibilidad en distintos dispositivos</a:t>
            </a: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Evaluación continua con usuarios clave (UAT) para mejorar experiencia real.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ranklin Gothic"/>
              <a:buAutoNum type="arabicPeriod"/>
            </a:pPr>
            <a:r>
              <a:rPr b="1" lang="es-E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Análisis de cobertura y mantenibilidad del código para facilitar futuras mejoras.</a:t>
            </a:r>
            <a:endParaRPr b="1" sz="20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